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6"/>
  </p:notes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5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7295F6F-A49D-064E-8B96-7F145EC27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14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1" charset="0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AB96437-59EF-034B-8355-AC94544641D0}" type="slidenum">
              <a:rPr lang="en-US" sz="1200"/>
              <a:pPr/>
              <a:t>1</a:t>
            </a:fld>
            <a:endParaRPr lang="en-US" sz="1200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8D062D4-DF5E-8148-9343-08BE22370B23}" type="slidenum">
              <a:rPr lang="en-US" sz="1200"/>
              <a:pPr/>
              <a:t>2</a:t>
            </a:fld>
            <a:endParaRPr lang="en-US" sz="1200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714FA2D-F0AF-374E-9DCA-DA701A386EF0}" type="slidenum">
              <a:rPr lang="en-US" sz="1200"/>
              <a:pPr/>
              <a:t>4</a:t>
            </a:fld>
            <a:endParaRPr lang="en-US" sz="1200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E44AAA9-D0AE-4F4B-A9E2-323EA351AA91}" type="slidenum">
              <a:rPr lang="en-US" sz="1200"/>
              <a:pPr/>
              <a:t>5</a:t>
            </a:fld>
            <a:endParaRPr lang="en-US" sz="120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A76D764-EC45-B044-BEE9-CEB94362D8E0}" type="slidenum">
              <a:rPr lang="en-US" sz="1200"/>
              <a:pPr/>
              <a:t>6</a:t>
            </a:fld>
            <a:endParaRPr lang="en-US" sz="120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4B8B35A-E912-AA4A-99F2-6AF42B291C6E}" type="slidenum">
              <a:rPr lang="en-US" sz="1200"/>
              <a:pPr/>
              <a:t>7</a:t>
            </a:fld>
            <a:endParaRPr lang="en-US" sz="1200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  <a:effectLst>
            <a:outerShdw blurRad="63500" dist="35915" dir="16979978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effectLst>
            <a:outerShdw blurRad="63500" dist="25399" dir="16979931" algn="ctr" rotWithShape="0">
              <a:srgbClr val="000000">
                <a:alpha val="75000"/>
              </a:srgbClr>
            </a:outerShdw>
          </a:effectLst>
        </p:spPr>
        <p:txBody>
          <a:bodyPr/>
          <a:lstStyle>
            <a:lvl1pPr marL="0" indent="0" algn="ctr">
              <a:buFont typeface="Wingdings" pitchFamily="-11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53568-25D7-9246-AF86-FAAF468E6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55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05976-F051-B743-AF9D-BBAF9E9E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73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6CE05-79B1-FD42-A485-A51A500F58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97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9EB9A-C5E4-A749-BA77-DB9B9FBDDC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984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EBF86-725A-D04F-A65F-56A9B53D35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001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2E4D8-D4C5-9744-A5A8-84D2EF7C32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22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99E30-1C9E-6D46-AC2B-FD42BF82F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692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D02AE-0E7C-7941-85B4-4A832AD268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1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753B1-7BE5-5B42-8982-25ED64ABB1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66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78205-A3B4-D44B-B2BE-9FD5C24AEC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27C6D-CC59-2A46-A66F-370E97AA7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439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5400" dir="16979900" algn="ctr" rotWithShape="0">
              <a:srgbClr val="000000">
                <a:alpha val="75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D255B003-9461-204E-B50C-6FA7A67B0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latin typeface="+mn-lt"/>
          <a:ea typeface="ＭＳ Ｐゴシック" pitchFamily="-11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1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u="sng">
                <a:latin typeface="Times New Roman" charset="0"/>
              </a:rPr>
              <a:t>CHAPTER 18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REGULATION OF GENE EXPRESSION</a:t>
            </a:r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0" y="457200"/>
            <a:ext cx="91440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3972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u="sng">
                <a:latin typeface="Times New Roman" charset="0"/>
              </a:rPr>
              <a:t>18.1</a:t>
            </a:r>
            <a:r>
              <a:rPr lang="en-US" u="sng">
                <a:latin typeface="Times New Roman" charset="0"/>
                <a:sym typeface="Wingdings" charset="0"/>
              </a:rPr>
              <a:t></a:t>
            </a:r>
            <a:r>
              <a:rPr lang="en-US" u="sng">
                <a:latin typeface="Times New Roman" charset="0"/>
              </a:rPr>
              <a:t> Bacterial regulation</a:t>
            </a:r>
          </a:p>
          <a:p>
            <a:r>
              <a:rPr lang="en-US">
                <a:latin typeface="Times New Roman" charset="0"/>
              </a:rPr>
              <a:t>I.  Intro</a:t>
            </a:r>
          </a:p>
          <a:p>
            <a:r>
              <a:rPr lang="en-US">
                <a:latin typeface="Times New Roman" charset="0"/>
              </a:rPr>
              <a:t>	A.  Genes are controlled by an on/off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switch</a:t>
            </a:r>
            <a:r>
              <a:rPr lang="ja-JP" altLang="en-US">
                <a:latin typeface="Lucida Grande" charset="0"/>
              </a:rPr>
              <a:t>”</a:t>
            </a:r>
            <a:endParaRPr lang="en-US" altLang="ja-JP">
              <a:latin typeface="Times New Roman" charset="0"/>
            </a:endParaRPr>
          </a:p>
          <a:p>
            <a:r>
              <a:rPr lang="en-US">
                <a:latin typeface="Times New Roman" charset="0"/>
              </a:rPr>
              <a:t>		1.  If on, the genes can be transcribed</a:t>
            </a:r>
          </a:p>
          <a:p>
            <a:r>
              <a:rPr lang="en-US">
                <a:latin typeface="Times New Roman" charset="0"/>
              </a:rPr>
              <a:t>		2.  If off, the genes cannot be transcribed</a:t>
            </a:r>
          </a:p>
          <a:p>
            <a:r>
              <a:rPr lang="en-US">
                <a:latin typeface="Times New Roman" charset="0"/>
              </a:rPr>
              <a:t>	B.  RNA polymerase has restricted access to DNA</a:t>
            </a:r>
            <a:endParaRPr lang="en-US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2667000"/>
            <a:ext cx="914400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II.  Operons:  The basic concept</a:t>
            </a:r>
          </a:p>
          <a:p>
            <a:r>
              <a:rPr lang="en-US">
                <a:latin typeface="Times New Roman" charset="0"/>
              </a:rPr>
              <a:t>	A.  Operator</a:t>
            </a:r>
          </a:p>
          <a:p>
            <a:r>
              <a:rPr lang="en-US">
                <a:latin typeface="Times New Roman" charset="0"/>
              </a:rPr>
              <a:t>		1.  The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switch</a:t>
            </a:r>
            <a:r>
              <a:rPr lang="ja-JP" altLang="en-US">
                <a:latin typeface="Lucida Grande" charset="0"/>
              </a:rPr>
              <a:t>”</a:t>
            </a:r>
            <a:r>
              <a:rPr lang="en-US" altLang="ja-JP">
                <a:latin typeface="Times New Roman" charset="0"/>
              </a:rPr>
              <a:t> that controls DNA transcription</a:t>
            </a:r>
          </a:p>
          <a:p>
            <a:r>
              <a:rPr lang="en-US">
                <a:latin typeface="Times New Roman" charset="0"/>
              </a:rPr>
              <a:t>		2.  A segment of DNA located within the promoter</a:t>
            </a:r>
          </a:p>
          <a:p>
            <a:r>
              <a:rPr lang="en-US">
                <a:latin typeface="Times New Roman" charset="0"/>
              </a:rPr>
              <a:t>		3.  May control 1 gene or several related genes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  <a:cs typeface="Times New Roman" charset="0"/>
              </a:rPr>
              <a:t>V.  </a:t>
            </a:r>
            <a:r>
              <a:rPr lang="en-US" i="1" dirty="0">
                <a:latin typeface="Times New Roman" charset="0"/>
                <a:cs typeface="Times New Roman" charset="0"/>
              </a:rPr>
              <a:t>Lac</a:t>
            </a:r>
            <a:r>
              <a:rPr lang="en-US" dirty="0">
                <a:latin typeface="Times New Roman" charset="0"/>
                <a:cs typeface="Times New Roman" charset="0"/>
              </a:rPr>
              <a:t> operon</a:t>
            </a:r>
          </a:p>
          <a:p>
            <a:pPr>
              <a:tabLst>
                <a:tab pos="40322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A.  Under dual control</a:t>
            </a:r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0" y="7620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540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/>
              <a:t>	</a:t>
            </a:r>
            <a:r>
              <a:rPr lang="en-US" dirty="0">
                <a:latin typeface="Times New Roman" charset="0"/>
                <a:cs typeface="Times New Roman" charset="0"/>
              </a:rPr>
              <a:t>1.  Negative control by </a:t>
            </a:r>
            <a:r>
              <a:rPr lang="en-US" i="1" dirty="0">
                <a:latin typeface="Times New Roman" charset="0"/>
                <a:cs typeface="Times New Roman" charset="0"/>
              </a:rPr>
              <a:t>lac</a:t>
            </a:r>
            <a:r>
              <a:rPr lang="en-US" dirty="0">
                <a:latin typeface="Times New Roman" charset="0"/>
                <a:cs typeface="Times New Roman" charset="0"/>
              </a:rPr>
              <a:t> repressor</a:t>
            </a:r>
          </a:p>
          <a:p>
            <a:pPr>
              <a:tabLst>
                <a:tab pos="854075" algn="l"/>
                <a:tab pos="1257300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Determines whether </a:t>
            </a:r>
            <a:r>
              <a:rPr lang="en-US" i="1" dirty="0">
                <a:latin typeface="Times New Roman" charset="0"/>
                <a:cs typeface="Times New Roman" charset="0"/>
              </a:rPr>
              <a:t>lac</a:t>
            </a:r>
            <a:r>
              <a:rPr lang="en-US" dirty="0">
                <a:latin typeface="Times New Roman" charset="0"/>
                <a:cs typeface="Times New Roman" charset="0"/>
              </a:rPr>
              <a:t> operon is transcribed at all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	2.  Positive control by CAP</a:t>
            </a:r>
          </a:p>
          <a:p>
            <a:pPr>
              <a:tabLst>
                <a:tab pos="854075" algn="l"/>
                <a:tab pos="1257300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Determines the rate of transcription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23999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u="sng" dirty="0">
                <a:latin typeface="Times New Roman" charset="0"/>
                <a:cs typeface="Times New Roman" charset="0"/>
              </a:rPr>
              <a:t>18.2</a:t>
            </a:r>
            <a:r>
              <a:rPr lang="en-US" u="sng" dirty="0">
                <a:latin typeface="Times New Roman" charset="0"/>
                <a:cs typeface="Times New Roman" charset="0"/>
                <a:sym typeface="Wingdings" charset="0"/>
              </a:rPr>
              <a:t> Eukaryotic gene expression can regulate at any stage</a:t>
            </a:r>
            <a:endParaRPr lang="en-US" u="sng" dirty="0">
              <a:latin typeface="Times New Roman" charset="0"/>
              <a:cs typeface="Times New Roman" charset="0"/>
            </a:endParaRPr>
          </a:p>
        </p:txBody>
      </p:sp>
      <p:pic>
        <p:nvPicPr>
          <p:cNvPr id="3" name="Picture 2" descr="18_06-EukGeneExpRegulatio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00" y="527608"/>
            <a:ext cx="2794000" cy="618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97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16_21aChromatinPacking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547100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49530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  <a:cs typeface="Times New Roman" charset="0"/>
              </a:rPr>
              <a:t>I.  Regulation of chromatin structure</a:t>
            </a:r>
          </a:p>
          <a:p>
            <a:pPr>
              <a:tabLst>
                <a:tab pos="341313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A.  DNA is found in what state in non-dividing cells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57150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477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  <a:cs typeface="Times New Roman" charset="0"/>
              </a:rPr>
              <a:t>	1.  Heterochromatin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	2.  </a:t>
            </a:r>
            <a:r>
              <a:rPr lang="en-US" dirty="0" err="1">
                <a:latin typeface="Times New Roman" charset="0"/>
                <a:cs typeface="Times New Roman" charset="0"/>
              </a:rPr>
              <a:t>Euchromatin</a:t>
            </a:r>
            <a:endParaRPr lang="en-US" dirty="0"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/>
              <a:t>	</a:t>
            </a:r>
            <a:r>
              <a:rPr lang="en-US" dirty="0">
                <a:latin typeface="Times New Roman" charset="0"/>
                <a:cs typeface="Times New Roman" charset="0"/>
              </a:rPr>
              <a:t>B.  Chemical modifications of histones &amp; DNA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		1.  Histone modification</a:t>
            </a:r>
          </a:p>
          <a:p>
            <a:pPr>
              <a:tabLst>
                <a:tab pos="396875" algn="l"/>
                <a:tab pos="1319213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Heterochromatin occurs due to </a:t>
            </a:r>
            <a:r>
              <a:rPr lang="en-US" dirty="0" smtClean="0">
                <a:latin typeface="Times New Roman" charset="0"/>
                <a:cs typeface="Times New Roman" charset="0"/>
              </a:rPr>
              <a:t>the </a:t>
            </a:r>
            <a:r>
              <a:rPr lang="en-US" dirty="0">
                <a:latin typeface="Times New Roman" charset="0"/>
                <a:cs typeface="Times New Roman" charset="0"/>
              </a:rPr>
              <a:t>histones</a:t>
            </a:r>
          </a:p>
          <a:p>
            <a:pPr>
              <a:tabLst>
                <a:tab pos="396875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bonding with neighboring nucleosomes</a:t>
            </a:r>
          </a:p>
          <a:p>
            <a:pPr>
              <a:tabLst>
                <a:tab pos="396875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1.  Chromatin becomes tightly compacted</a:t>
            </a:r>
            <a:endParaRPr lang="en-US" dirty="0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9050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144588" algn="l"/>
                <a:tab pos="13192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/>
              <a:t>		</a:t>
            </a:r>
            <a:r>
              <a:rPr lang="en-US" dirty="0">
                <a:latin typeface="Times New Roman" charset="0"/>
                <a:cs typeface="Times New Roman" charset="0"/>
              </a:rPr>
              <a:t>b.  Histones Acetylation</a:t>
            </a:r>
          </a:p>
          <a:p>
            <a:pPr>
              <a:tabLst>
                <a:tab pos="1144588" algn="l"/>
                <a:tab pos="1319213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</a:t>
            </a:r>
            <a:r>
              <a:rPr lang="en-US" dirty="0" smtClean="0">
                <a:latin typeface="Times New Roman" charset="0"/>
                <a:cs typeface="Times New Roman" charset="0"/>
              </a:rPr>
              <a:t>	1</a:t>
            </a:r>
            <a:r>
              <a:rPr lang="en-US" dirty="0">
                <a:latin typeface="Times New Roman" charset="0"/>
                <a:cs typeface="Times New Roman" charset="0"/>
              </a:rPr>
              <a:t>.  Acetyl groups (-COCH</a:t>
            </a:r>
            <a:r>
              <a:rPr lang="en-US" baseline="-25000" dirty="0">
                <a:latin typeface="Times New Roman" charset="0"/>
                <a:cs typeface="Times New Roman" charset="0"/>
              </a:rPr>
              <a:t>3</a:t>
            </a:r>
            <a:r>
              <a:rPr lang="en-US" dirty="0">
                <a:latin typeface="Times New Roman" charset="0"/>
                <a:cs typeface="Times New Roman" charset="0"/>
              </a:rPr>
              <a:t>) attach to </a:t>
            </a:r>
            <a:r>
              <a:rPr lang="en-US" dirty="0" smtClean="0">
                <a:latin typeface="Times New Roman" charset="0"/>
                <a:cs typeface="Times New Roman" charset="0"/>
              </a:rPr>
              <a:t>histones</a:t>
            </a:r>
            <a:endParaRPr lang="en-US" dirty="0">
              <a:latin typeface="Times New Roman" charset="0"/>
              <a:cs typeface="Times New Roman" charset="0"/>
            </a:endParaRPr>
          </a:p>
          <a:p>
            <a:pPr>
              <a:tabLst>
                <a:tab pos="1144588" algn="l"/>
                <a:tab pos="1319213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</a:t>
            </a:r>
            <a:r>
              <a:rPr lang="en-US" dirty="0" smtClean="0">
                <a:latin typeface="Times New Roman" charset="0"/>
                <a:cs typeface="Times New Roman" charset="0"/>
              </a:rPr>
              <a:t>	2</a:t>
            </a:r>
            <a:r>
              <a:rPr lang="en-US" dirty="0">
                <a:latin typeface="Times New Roman" charset="0"/>
                <a:cs typeface="Times New Roman" charset="0"/>
              </a:rPr>
              <a:t>.  Heterochromatin loosens into </a:t>
            </a:r>
            <a:r>
              <a:rPr lang="en-US" dirty="0" err="1">
                <a:latin typeface="Times New Roman" charset="0"/>
                <a:cs typeface="Times New Roman" charset="0"/>
              </a:rPr>
              <a:t>euchromatin</a:t>
            </a:r>
            <a:endParaRPr lang="en-US" dirty="0">
              <a:latin typeface="Times New Roman" charset="0"/>
              <a:cs typeface="Times New Roman" charset="0"/>
            </a:endParaRPr>
          </a:p>
          <a:p>
            <a:pPr>
              <a:tabLst>
                <a:tab pos="1144588" algn="l"/>
                <a:tab pos="1319213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</a:t>
            </a:r>
            <a:r>
              <a:rPr lang="en-US" dirty="0" smtClean="0">
                <a:latin typeface="Times New Roman" charset="0"/>
                <a:cs typeface="Times New Roman" charset="0"/>
              </a:rPr>
              <a:t>	3</a:t>
            </a:r>
            <a:r>
              <a:rPr lang="en-US" dirty="0">
                <a:latin typeface="Times New Roman" charset="0"/>
                <a:cs typeface="Times New Roman" charset="0"/>
              </a:rPr>
              <a:t>.  DNA transcription can occur</a:t>
            </a:r>
            <a:endParaRPr lang="en-US" dirty="0"/>
          </a:p>
        </p:txBody>
      </p:sp>
      <p:pic>
        <p:nvPicPr>
          <p:cNvPr id="6" name="Picture 5" descr="18_07aHistoneTails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581400"/>
            <a:ext cx="367823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18_07bHistoneTails-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419600"/>
            <a:ext cx="4297363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  <a:cs typeface="Times New Roman" charset="0"/>
              </a:rPr>
              <a:t>	2.  DNA Methylation</a:t>
            </a:r>
          </a:p>
          <a:p>
            <a:pPr>
              <a:tabLst>
                <a:tab pos="804863" algn="l"/>
                <a:tab pos="11969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Certain DNA bases become methylated</a:t>
            </a:r>
          </a:p>
          <a:p>
            <a:pPr>
              <a:tabLst>
                <a:tab pos="804863" algn="l"/>
                <a:tab pos="11969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b.  Prevents transcription</a:t>
            </a:r>
          </a:p>
          <a:p>
            <a:pPr>
              <a:tabLst>
                <a:tab pos="804863" algn="l"/>
                <a:tab pos="11969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c.  1 potential cause for cell differentiation</a:t>
            </a:r>
          </a:p>
          <a:p>
            <a:pPr>
              <a:tabLst>
                <a:tab pos="804863" algn="l"/>
                <a:tab pos="11969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d.  Can be passed on during cell division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Operon</a:t>
            </a:r>
          </a:p>
          <a:p>
            <a:r>
              <a:rPr lang="en-US">
                <a:latin typeface="Times New Roman" charset="0"/>
              </a:rPr>
              <a:t>		1.  Operator + promoter + gene(s)</a:t>
            </a:r>
            <a:endParaRPr lang="en-US"/>
          </a:p>
        </p:txBody>
      </p:sp>
      <p:pic>
        <p:nvPicPr>
          <p:cNvPr id="1027" name="Picture 3" descr="18_03aTrpOper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548688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47244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96875" algn="l"/>
                <a:tab pos="804863" algn="l"/>
                <a:tab pos="1201738" algn="l"/>
                <a:tab pos="15986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Operating the switch</a:t>
            </a:r>
          </a:p>
          <a:p>
            <a:r>
              <a:rPr lang="en-US">
                <a:latin typeface="Times New Roman" charset="0"/>
              </a:rPr>
              <a:t>		1.  Repressor (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switch</a:t>
            </a:r>
            <a:r>
              <a:rPr lang="ja-JP" altLang="en-US">
                <a:latin typeface="Lucida Grande" charset="0"/>
              </a:rPr>
              <a:t>”</a:t>
            </a:r>
            <a:r>
              <a:rPr lang="en-US" altLang="ja-JP">
                <a:latin typeface="Times New Roman" charset="0"/>
              </a:rPr>
              <a:t> protein)</a:t>
            </a:r>
          </a:p>
          <a:p>
            <a:r>
              <a:rPr lang="en-US">
                <a:latin typeface="Times New Roman" charset="0"/>
              </a:rPr>
              <a:t>			a.  Attached to operator= operon repressed (turned off)</a:t>
            </a:r>
          </a:p>
          <a:p>
            <a:r>
              <a:rPr lang="en-US">
                <a:latin typeface="Times New Roman" charset="0"/>
              </a:rPr>
              <a:t>				Not attached= operon not repressed (turned on)</a:t>
            </a:r>
          </a:p>
          <a:p>
            <a:r>
              <a:rPr lang="en-US">
                <a:latin typeface="Times New Roman" charset="0"/>
              </a:rPr>
              <a:t>			b.  Operator specific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_03bTrpOperon_1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0" y="1790700"/>
            <a:ext cx="5449824" cy="327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39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01738" algn="l"/>
                <a:tab pos="1541463" algn="l"/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Regulatory genes</a:t>
            </a:r>
          </a:p>
          <a:p>
            <a:r>
              <a:rPr lang="en-US">
                <a:latin typeface="Times New Roman" charset="0"/>
              </a:rPr>
              <a:t>		1.  Genes located away from operon that code for </a:t>
            </a:r>
            <a:r>
              <a:rPr lang="ja-JP" altLang="en-US">
                <a:latin typeface="Times New Roman" charset="0"/>
              </a:rPr>
              <a:t>“</a:t>
            </a:r>
            <a:r>
              <a:rPr lang="en-US" altLang="ja-JP">
                <a:latin typeface="Times New Roman" charset="0"/>
              </a:rPr>
              <a:t>switch</a:t>
            </a:r>
            <a:r>
              <a:rPr lang="ja-JP" altLang="en-US">
                <a:latin typeface="Lucida Grande" charset="0"/>
              </a:rPr>
              <a:t>”</a:t>
            </a:r>
            <a:r>
              <a:rPr lang="en-US" altLang="ja-JP">
                <a:latin typeface="Times New Roman" charset="0"/>
              </a:rPr>
              <a:t> 			proteins</a:t>
            </a:r>
          </a:p>
          <a:p>
            <a:r>
              <a:rPr lang="en-US">
                <a:latin typeface="Times New Roman" charset="0"/>
              </a:rPr>
              <a:t>		2.  Continuously making the proteins</a:t>
            </a:r>
            <a:endParaRPr lang="en-US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1524000"/>
            <a:ext cx="91440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74725" algn="l"/>
                <a:tab pos="1371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III.  Repressible &amp; inducible operons:  Two types of </a:t>
            </a:r>
            <a:r>
              <a:rPr lang="en-US" u="sng">
                <a:latin typeface="Times New Roman" charset="0"/>
              </a:rPr>
              <a:t>negative</a:t>
            </a:r>
            <a:r>
              <a:rPr lang="en-US">
                <a:latin typeface="Times New Roman" charset="0"/>
              </a:rPr>
              <a:t> gene 		regulation</a:t>
            </a:r>
          </a:p>
          <a:p>
            <a:r>
              <a:rPr lang="en-US">
                <a:latin typeface="Times New Roman" charset="0"/>
              </a:rPr>
              <a:t>	A.  Repressible operons</a:t>
            </a:r>
          </a:p>
          <a:p>
            <a:r>
              <a:rPr lang="en-US">
                <a:latin typeface="Times New Roman" charset="0"/>
              </a:rPr>
              <a:t>		1.  Operons are turned on by default</a:t>
            </a:r>
          </a:p>
          <a:p>
            <a:r>
              <a:rPr lang="en-US">
                <a:latin typeface="Times New Roman" charset="0"/>
              </a:rPr>
              <a:t>			a.   No repressor attached to operator</a:t>
            </a:r>
          </a:p>
          <a:p>
            <a:r>
              <a:rPr lang="en-US">
                <a:latin typeface="Times New Roman" charset="0"/>
              </a:rPr>
              <a:t>			b.  RNA polymerase can attach &amp; transcribe</a:t>
            </a:r>
            <a:endParaRPr lang="en-US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373380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  <a:tab pos="176847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c.  To turn off a repressor protein attaches to operator </a:t>
            </a:r>
          </a:p>
          <a:p>
            <a:r>
              <a:rPr lang="en-US">
                <a:latin typeface="Times New Roman" charset="0"/>
              </a:rPr>
              <a:t>		1.  Blocks RNA polymerase attachment</a:t>
            </a:r>
          </a:p>
          <a:p>
            <a:r>
              <a:rPr lang="en-US">
                <a:latin typeface="Times New Roman" charset="0"/>
              </a:rPr>
              <a:t>		2.  Reversible</a:t>
            </a:r>
            <a:endParaRPr lang="en-US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4876800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8475" algn="l"/>
                <a:tab pos="2176463" algn="l"/>
                <a:tab pos="2573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3.  Allosteric protein</a:t>
            </a:r>
          </a:p>
          <a:p>
            <a:r>
              <a:rPr lang="en-US">
                <a:latin typeface="Times New Roman" charset="0"/>
              </a:rPr>
              <a:t>		a.  Active &amp; inactive shapes</a:t>
            </a:r>
          </a:p>
          <a:p>
            <a:r>
              <a:rPr lang="en-US">
                <a:latin typeface="Times New Roman" charset="0"/>
              </a:rPr>
              <a:t>		b.  Inactive state by default</a:t>
            </a:r>
          </a:p>
          <a:p>
            <a:r>
              <a:rPr lang="en-US">
                <a:latin typeface="Times New Roman" charset="0"/>
              </a:rPr>
              <a:t>			1.  Corepressor needed to activate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371600" algn="l"/>
                <a:tab pos="17129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Example</a:t>
            </a:r>
          </a:p>
          <a:p>
            <a:r>
              <a:rPr lang="en-US">
                <a:latin typeface="Times New Roman" charset="0"/>
              </a:rPr>
              <a:t>		a.  </a:t>
            </a:r>
            <a:r>
              <a:rPr lang="en-US" i="1">
                <a:latin typeface="Times New Roman" charset="0"/>
              </a:rPr>
              <a:t>E coli</a:t>
            </a:r>
            <a:r>
              <a:rPr lang="en-US">
                <a:latin typeface="Times New Roman" charset="0"/>
              </a:rPr>
              <a:t> &amp; AA tryptophan</a:t>
            </a:r>
            <a:r>
              <a:rPr lang="en-US">
                <a:latin typeface="Times New Roman" charset="0"/>
                <a:sym typeface="Wingdings" charset="0"/>
              </a:rPr>
              <a:t></a:t>
            </a:r>
            <a:r>
              <a:rPr lang="en-US">
                <a:latin typeface="Times New Roman" charset="0"/>
              </a:rPr>
              <a:t> </a:t>
            </a:r>
            <a:r>
              <a:rPr lang="en-US" i="1">
                <a:latin typeface="Times New Roman" charset="0"/>
              </a:rPr>
              <a:t>trp</a:t>
            </a:r>
            <a:r>
              <a:rPr lang="en-US">
                <a:latin typeface="Times New Roman" charset="0"/>
              </a:rPr>
              <a:t> operon</a:t>
            </a:r>
          </a:p>
          <a:p>
            <a:r>
              <a:rPr lang="en-US">
                <a:latin typeface="Times New Roman" charset="0"/>
              </a:rPr>
              <a:t>			1.  Metabolic pathway</a:t>
            </a:r>
            <a:endParaRPr lang="en-US"/>
          </a:p>
        </p:txBody>
      </p:sp>
      <p:pic>
        <p:nvPicPr>
          <p:cNvPr id="8195" name="Picture 3" descr="18_02aMetabolicPathwayReg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19200"/>
            <a:ext cx="232568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18_02bMetabolicPathwayReg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19200"/>
            <a:ext cx="26797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9383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Gene regulation</a:t>
            </a:r>
            <a:endParaRPr lang="en-US"/>
          </a:p>
        </p:txBody>
      </p:sp>
      <p:pic>
        <p:nvPicPr>
          <p:cNvPr id="14339" name="Picture 3" descr="18_03aTrpOper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09600"/>
            <a:ext cx="533400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5305425"/>
            <a:ext cx="91440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347913" algn="l"/>
                <a:tab pos="2687638" algn="l"/>
                <a:tab pos="308451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</a:rPr>
              <a:t>	a.  </a:t>
            </a:r>
            <a:r>
              <a:rPr lang="en-US" i="1" dirty="0" err="1">
                <a:latin typeface="Times New Roman" charset="0"/>
              </a:rPr>
              <a:t>trpR</a:t>
            </a:r>
            <a:r>
              <a:rPr lang="en-US" dirty="0">
                <a:latin typeface="Times New Roman" charset="0"/>
              </a:rPr>
              <a:t> = regulatory gene</a:t>
            </a:r>
          </a:p>
          <a:p>
            <a:r>
              <a:rPr lang="en-US" dirty="0">
                <a:latin typeface="Times New Roman" charset="0"/>
              </a:rPr>
              <a:t>		1.  Codes for inactive repressor </a:t>
            </a:r>
          </a:p>
          <a:p>
            <a:pPr>
              <a:tabLst>
                <a:tab pos="2347913" algn="l"/>
                <a:tab pos="2687638" algn="l"/>
                <a:tab pos="3084513" algn="l"/>
                <a:tab pos="3432175" algn="l"/>
              </a:tabLst>
            </a:pPr>
            <a:r>
              <a:rPr lang="en-US" dirty="0">
                <a:latin typeface="Times New Roman" charset="0"/>
              </a:rPr>
              <a:t>		</a:t>
            </a:r>
            <a:r>
              <a:rPr lang="en-US" dirty="0" smtClean="0">
                <a:latin typeface="Times New Roman" charset="0"/>
              </a:rPr>
              <a:t>	a</a:t>
            </a:r>
            <a:r>
              <a:rPr lang="en-US" dirty="0">
                <a:latin typeface="Times New Roman" charset="0"/>
              </a:rPr>
              <a:t>.  </a:t>
            </a:r>
            <a:r>
              <a:rPr lang="en-US" dirty="0" err="1">
                <a:latin typeface="Times New Roman" charset="0"/>
              </a:rPr>
              <a:t>Corepressor</a:t>
            </a:r>
            <a:r>
              <a:rPr lang="en-US" dirty="0">
                <a:latin typeface="Times New Roman" charset="0"/>
              </a:rPr>
              <a:t> (tryptophan) attaches to repressor 			</a:t>
            </a:r>
            <a:r>
              <a:rPr lang="en-US" dirty="0" smtClean="0">
                <a:latin typeface="Times New Roman" charset="0"/>
              </a:rPr>
              <a:t>	making </a:t>
            </a:r>
            <a:r>
              <a:rPr lang="en-US" dirty="0">
                <a:latin typeface="Times New Roman" charset="0"/>
              </a:rPr>
              <a:t>it active thus operator switch off</a:t>
            </a:r>
            <a:endParaRPr lang="en-US" dirty="0"/>
          </a:p>
        </p:txBody>
      </p:sp>
      <p:pic>
        <p:nvPicPr>
          <p:cNvPr id="14341" name="Picture 5" descr="18_03bTrpOperon_2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971800"/>
            <a:ext cx="3944938" cy="236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919163" algn="l"/>
                <a:tab pos="1316038" algn="l"/>
                <a:tab pos="1712913" algn="l"/>
                <a:tab pos="21097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B.  Inducible operons</a:t>
            </a:r>
          </a:p>
          <a:p>
            <a:r>
              <a:rPr lang="en-US">
                <a:latin typeface="Times New Roman" charset="0"/>
              </a:rPr>
              <a:t>		1.  Operons are turned off by default</a:t>
            </a:r>
          </a:p>
          <a:p>
            <a:r>
              <a:rPr lang="en-US">
                <a:latin typeface="Times New Roman" charset="0"/>
              </a:rPr>
              <a:t>			a.  Repressor attached to operator</a:t>
            </a:r>
          </a:p>
          <a:p>
            <a:r>
              <a:rPr lang="en-US">
                <a:latin typeface="Times New Roman" charset="0"/>
              </a:rPr>
              <a:t>			b.  To turn on an inducer bonds to repressor inactivating it</a:t>
            </a:r>
          </a:p>
          <a:p>
            <a:r>
              <a:rPr lang="en-US">
                <a:latin typeface="Times New Roman" charset="0"/>
              </a:rPr>
              <a:t>				1.  Allosteric protein</a:t>
            </a:r>
          </a:p>
          <a:p>
            <a:r>
              <a:rPr lang="en-US">
                <a:latin typeface="Times New Roman" charset="0"/>
              </a:rPr>
              <a:t>					a.  Active state default</a:t>
            </a:r>
            <a:endParaRPr lang="en-US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22098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19163" algn="l"/>
                <a:tab pos="131603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</a:rPr>
              <a:t>	2.  Example</a:t>
            </a:r>
          </a:p>
          <a:p>
            <a:r>
              <a:rPr lang="en-US">
                <a:latin typeface="Times New Roman" charset="0"/>
              </a:rPr>
              <a:t>		a.  </a:t>
            </a:r>
            <a:r>
              <a:rPr lang="en-US" i="1">
                <a:latin typeface="Times New Roman" charset="0"/>
              </a:rPr>
              <a:t>lac</a:t>
            </a:r>
            <a:r>
              <a:rPr lang="en-US">
                <a:latin typeface="Times New Roman" charset="0"/>
              </a:rPr>
              <a:t> operon</a:t>
            </a:r>
            <a:endParaRPr lang="en-US"/>
          </a:p>
        </p:txBody>
      </p:sp>
      <p:pic>
        <p:nvPicPr>
          <p:cNvPr id="16388" name="Picture 4" descr="18_04aLacOperon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070100"/>
            <a:ext cx="342900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18_04bLacOperon-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518025"/>
            <a:ext cx="525780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>
                <a:latin typeface="Times New Roman" charset="0"/>
                <a:cs typeface="Times New Roman" charset="0"/>
              </a:rPr>
              <a:t>IV.  Cyclic AMP + CAP: A type of positive gene regulation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81000"/>
            <a:ext cx="91440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	</a:t>
            </a:r>
            <a:r>
              <a:rPr lang="en-US">
                <a:latin typeface="Times New Roman" charset="0"/>
                <a:cs typeface="Times New Roman" charset="0"/>
              </a:rPr>
              <a:t>A.  Preferred energy source is glucose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		1.  Lactose if glucose is lacking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	B.  Glucose present 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		1.  Glycolysis proceeds as normal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		2.  Bacteria provided with ATP</a:t>
            </a:r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22860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>
                <a:latin typeface="Times New Roman" charset="0"/>
                <a:cs typeface="Times New Roman" charset="0"/>
              </a:rPr>
              <a:t>	C.  Glucose lacking/lactose present</a:t>
            </a:r>
          </a:p>
          <a:p>
            <a:r>
              <a:rPr lang="en-US" dirty="0">
                <a:latin typeface="Times New Roman" charset="0"/>
                <a:cs typeface="Times New Roman" charset="0"/>
              </a:rPr>
              <a:t>		1.  Bacteria need to change energy source</a:t>
            </a:r>
          </a:p>
          <a:p>
            <a:pPr>
              <a:tabLst>
                <a:tab pos="509588" algn="l"/>
                <a:tab pos="1319213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Need enzymes for lactose breakdown</a:t>
            </a:r>
          </a:p>
        </p:txBody>
      </p:sp>
      <p:pic>
        <p:nvPicPr>
          <p:cNvPr id="5" name="Picture 4" descr="18_05aLacOperonCAP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581400"/>
            <a:ext cx="47212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18_05aLacOperonCAP-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0"/>
            <a:ext cx="47244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0" y="3352800"/>
            <a:ext cx="9144000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/>
              <a:t>	</a:t>
            </a:r>
            <a:r>
              <a:rPr lang="en-US" dirty="0">
                <a:latin typeface="Times New Roman" charset="0"/>
                <a:cs typeface="Times New Roman" charset="0"/>
              </a:rPr>
              <a:t>2.  </a:t>
            </a:r>
            <a:r>
              <a:rPr lang="en-US" dirty="0" err="1">
                <a:latin typeface="Times New Roman" charset="0"/>
                <a:cs typeface="Times New Roman" charset="0"/>
              </a:rPr>
              <a:t>cAMP</a:t>
            </a:r>
            <a:r>
              <a:rPr lang="en-US" dirty="0">
                <a:latin typeface="Times New Roman" charset="0"/>
                <a:cs typeface="Times New Roman" charset="0"/>
              </a:rPr>
              <a:t> [ ] increases with a lack of glucose</a:t>
            </a:r>
          </a:p>
          <a:p>
            <a:pPr>
              <a:tabLst>
                <a:tab pos="976313" algn="l"/>
                <a:tab pos="136842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Activates CAP</a:t>
            </a:r>
          </a:p>
          <a:p>
            <a:pPr>
              <a:tabLst>
                <a:tab pos="974725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1.  An activator</a:t>
            </a:r>
          </a:p>
          <a:p>
            <a:pPr>
              <a:tabLst>
                <a:tab pos="974725" algn="l"/>
                <a:tab pos="1709738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2.  Binds to </a:t>
            </a:r>
            <a:r>
              <a:rPr lang="en-US" dirty="0" err="1">
                <a:latin typeface="Times New Roman" charset="0"/>
                <a:cs typeface="Times New Roman" charset="0"/>
              </a:rPr>
              <a:t>promotor</a:t>
            </a:r>
            <a:r>
              <a:rPr lang="en-US" dirty="0">
                <a:latin typeface="Times New Roman" charset="0"/>
                <a:cs typeface="Times New Roman" charset="0"/>
              </a:rPr>
              <a:t> of </a:t>
            </a:r>
            <a:r>
              <a:rPr lang="en-US" i="1" dirty="0">
                <a:latin typeface="Times New Roman" charset="0"/>
                <a:cs typeface="Times New Roman" charset="0"/>
              </a:rPr>
              <a:t>lac</a:t>
            </a:r>
            <a:r>
              <a:rPr lang="en-US" dirty="0">
                <a:latin typeface="Times New Roman" charset="0"/>
                <a:cs typeface="Times New Roman" charset="0"/>
              </a:rPr>
              <a:t> operon</a:t>
            </a:r>
          </a:p>
          <a:p>
            <a:pPr>
              <a:tabLst>
                <a:tab pos="974725" algn="l"/>
                <a:tab pos="2112963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a.  Increases affinity of RNA polymerase for </a:t>
            </a:r>
            <a:r>
              <a:rPr lang="en-US" dirty="0" err="1">
                <a:latin typeface="Times New Roman" charset="0"/>
                <a:cs typeface="Times New Roman" charset="0"/>
              </a:rPr>
              <a:t>promotor</a:t>
            </a:r>
            <a:endParaRPr lang="en-US" dirty="0">
              <a:latin typeface="Times New Roman" charset="0"/>
              <a:cs typeface="Times New Roman" charset="0"/>
            </a:endParaRPr>
          </a:p>
          <a:p>
            <a:pPr>
              <a:tabLst>
                <a:tab pos="974725" algn="l"/>
                <a:tab pos="24542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of </a:t>
            </a:r>
            <a:r>
              <a:rPr lang="en-US" i="1" dirty="0">
                <a:latin typeface="Times New Roman" charset="0"/>
                <a:cs typeface="Times New Roman" charset="0"/>
              </a:rPr>
              <a:t>lac</a:t>
            </a:r>
            <a:r>
              <a:rPr lang="en-US" dirty="0">
                <a:latin typeface="Times New Roman" charset="0"/>
                <a:cs typeface="Times New Roman" charset="0"/>
              </a:rPr>
              <a:t> operon</a:t>
            </a:r>
          </a:p>
          <a:p>
            <a:pPr>
              <a:tabLst>
                <a:tab pos="974725" algn="l"/>
                <a:tab pos="2454275" algn="l"/>
              </a:tabLst>
            </a:pPr>
            <a:r>
              <a:rPr lang="en-US" dirty="0">
                <a:latin typeface="Times New Roman" charset="0"/>
                <a:cs typeface="Times New Roman" charset="0"/>
              </a:rPr>
              <a:t>		1.  Increases rate of transcription  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5943600"/>
            <a:ext cx="9144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4025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/>
              <a:t>	</a:t>
            </a:r>
            <a:r>
              <a:rPr lang="en-US">
                <a:latin typeface="Times New Roman" charset="0"/>
                <a:cs typeface="Times New Roman" charset="0"/>
              </a:rPr>
              <a:t>D.  CAP directly stimulates gene expression</a:t>
            </a:r>
          </a:p>
          <a:p>
            <a:r>
              <a:rPr lang="en-US">
                <a:latin typeface="Times New Roman" charset="0"/>
                <a:cs typeface="Times New Roman" charset="0"/>
              </a:rPr>
              <a:t>		1.  Positive regulation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extured">
  <a:themeElements>
    <a:clrScheme name="Textured 1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11" charset="0"/>
            <a:ea typeface="ＭＳ Ｐゴシック" pitchFamily="-111" charset="-128"/>
            <a:cs typeface="ＭＳ Ｐゴシック" pitchFamily="-111" charset="-128"/>
          </a:defRPr>
        </a:defPPr>
      </a:lstStyle>
    </a:lnDef>
  </a:objectDefaults>
  <a:extraClrSchemeLst>
    <a:extraClrScheme>
      <a:clrScheme name="Textured 1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2B5481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ACB3C1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2B5481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ACB3C1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80808"/>
        </a:dk1>
        <a:lt1>
          <a:srgbClr val="FFFFFF"/>
        </a:lt1>
        <a:dk2>
          <a:srgbClr val="2B5481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ACB3C1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HD:Applications:Microsoft Office 2004:Templates:Presentations:Designs:Textured</Template>
  <TotalTime>396</TotalTime>
  <Words>72</Words>
  <Application>Microsoft Macintosh PowerPoint</Application>
  <PresentationFormat>On-screen Show (4:3)</PresentationFormat>
  <Paragraphs>98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Textured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Scott Thomas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14</cp:revision>
  <dcterms:created xsi:type="dcterms:W3CDTF">2009-11-19T13:55:29Z</dcterms:created>
  <dcterms:modified xsi:type="dcterms:W3CDTF">2014-10-27T22:49:16Z</dcterms:modified>
</cp:coreProperties>
</file>